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Robot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412822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819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803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7720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58843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250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063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091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4836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3127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9471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918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7733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1324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77692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7123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1118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71563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50280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15713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61287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4753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3692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70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75430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4093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414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969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235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426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307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667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com/v/Q48kxEzwubQ"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thsisfun.com/measure/thermometer.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www.mathnook.com/math/thermo-quiz.html" TargetMode="External"/><Relationship Id="rId4" Type="http://schemas.openxmlformats.org/officeDocument/2006/relationships/hyperlink" Target="http://www.softschools.com/measurement/temperature/games/thermomete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youtube.com/v/Vk6rP_4wpv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v/Q0LBegPWz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3vx9bbtLVk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k9l0s5zVib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KJDH0o_fYiw"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lIns="91425" tIns="91425" rIns="91425" bIns="91425" anchor="b" anchorCtr="0">
            <a:noAutofit/>
          </a:bodyPr>
          <a:lstStyle/>
          <a:p>
            <a:pPr lvl="0">
              <a:spcBef>
                <a:spcPts val="0"/>
              </a:spcBef>
              <a:buNone/>
            </a:pPr>
            <a:r>
              <a:rPr lang="en"/>
              <a:t>Investigating Matter and Change</a:t>
            </a:r>
          </a:p>
        </p:txBody>
      </p:sp>
      <p:sp>
        <p:nvSpPr>
          <p:cNvPr id="68" name="Shape 68"/>
          <p:cNvSpPr txBox="1">
            <a:spLocks noGrp="1"/>
          </p:cNvSpPr>
          <p:nvPr>
            <p:ph type="subTitle" idx="1"/>
          </p:nvPr>
        </p:nvSpPr>
        <p:spPr>
          <a:xfrm>
            <a:off x="390525" y="2789130"/>
            <a:ext cx="8222100" cy="432900"/>
          </a:xfrm>
          <a:prstGeom prst="rect">
            <a:avLst/>
          </a:prstGeom>
        </p:spPr>
        <p:txBody>
          <a:bodyPr lIns="91425" tIns="91425" rIns="91425" bIns="91425" anchor="t" anchorCtr="0">
            <a:noAutofit/>
          </a:bodyPr>
          <a:lstStyle/>
          <a:p>
            <a:pPr lvl="0">
              <a:spcBef>
                <a:spcPts val="0"/>
              </a:spcBef>
              <a:buNone/>
            </a:pPr>
            <a:r>
              <a:rPr lang="en"/>
              <a:t>A Matter of Degrees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90250" y="488250"/>
            <a:ext cx="8370000" cy="4090800"/>
          </a:xfrm>
          <a:prstGeom prst="rect">
            <a:avLst/>
          </a:prstGeom>
        </p:spPr>
        <p:txBody>
          <a:bodyPr lIns="91425" tIns="91425" rIns="91425" bIns="91425" anchor="ctr" anchorCtr="0">
            <a:noAutofit/>
          </a:bodyPr>
          <a:lstStyle/>
          <a:p>
            <a:pPr lvl="0">
              <a:spcBef>
                <a:spcPts val="0"/>
              </a:spcBef>
              <a:buNone/>
            </a:pPr>
            <a:r>
              <a:rPr lang="en" sz="4800"/>
              <a:t>Scientist use temperature and changes in temperature to describe and learn more about matter.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529375" y="459925"/>
            <a:ext cx="8252700" cy="4090800"/>
          </a:xfrm>
          <a:prstGeom prst="rect">
            <a:avLst/>
          </a:prstGeom>
        </p:spPr>
        <p:txBody>
          <a:bodyPr lIns="91425" tIns="91425" rIns="91425" bIns="91425" anchor="ctr" anchorCtr="0">
            <a:noAutofit/>
          </a:bodyPr>
          <a:lstStyle/>
          <a:p>
            <a:pPr lvl="0">
              <a:spcBef>
                <a:spcPts val="0"/>
              </a:spcBef>
              <a:buNone/>
            </a:pPr>
            <a:r>
              <a:rPr lang="en"/>
              <a:t>Different Types of Thermometers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2024425" y="185775"/>
            <a:ext cx="4879474" cy="4879474"/>
          </a:xfrm>
          <a:prstGeom prst="rect">
            <a:avLst/>
          </a:prstGeom>
          <a:noFill/>
          <a:ln>
            <a:noFill/>
          </a:ln>
        </p:spPr>
      </p:pic>
      <p:sp>
        <p:nvSpPr>
          <p:cNvPr id="141" name="Shape 141"/>
          <p:cNvSpPr txBox="1"/>
          <p:nvPr/>
        </p:nvSpPr>
        <p:spPr>
          <a:xfrm>
            <a:off x="4704025" y="528100"/>
            <a:ext cx="4205400" cy="880200"/>
          </a:xfrm>
          <a:prstGeom prst="rect">
            <a:avLst/>
          </a:prstGeom>
          <a:noFill/>
          <a:ln>
            <a:noFill/>
          </a:ln>
        </p:spPr>
        <p:txBody>
          <a:bodyPr lIns="91425" tIns="91425" rIns="91425" bIns="91425" anchor="t" anchorCtr="0">
            <a:noAutofit/>
          </a:bodyPr>
          <a:lstStyle/>
          <a:p>
            <a:pPr lvl="0">
              <a:spcBef>
                <a:spcPts val="0"/>
              </a:spcBef>
              <a:buNone/>
            </a:pPr>
            <a:r>
              <a:rPr lang="en"/>
              <a:t>Comparison of the Celsius and Farenheit Scales Thermometer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632562" y="187175"/>
            <a:ext cx="7878876" cy="4878725"/>
          </a:xfrm>
          <a:prstGeom prst="rect">
            <a:avLst/>
          </a:prstGeom>
          <a:noFill/>
          <a:ln>
            <a:noFill/>
          </a:ln>
        </p:spPr>
      </p:pic>
      <p:sp>
        <p:nvSpPr>
          <p:cNvPr id="147" name="Shape 147"/>
          <p:cNvSpPr txBox="1"/>
          <p:nvPr/>
        </p:nvSpPr>
        <p:spPr>
          <a:xfrm>
            <a:off x="4469325" y="420525"/>
            <a:ext cx="3853200" cy="1183500"/>
          </a:xfrm>
          <a:prstGeom prst="rect">
            <a:avLst/>
          </a:prstGeom>
          <a:noFill/>
          <a:ln>
            <a:noFill/>
          </a:ln>
        </p:spPr>
        <p:txBody>
          <a:bodyPr lIns="91425" tIns="91425" rIns="91425" bIns="91425" anchor="t" anchorCtr="0">
            <a:noAutofit/>
          </a:bodyPr>
          <a:lstStyle/>
          <a:p>
            <a:pPr lvl="0">
              <a:spcBef>
                <a:spcPts val="0"/>
              </a:spcBef>
              <a:buNone/>
            </a:pPr>
            <a:r>
              <a:rPr lang="en"/>
              <a:t>Clinical Mercury in Glass Thermometer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380924" y="245800"/>
            <a:ext cx="8567499" cy="4693750"/>
          </a:xfrm>
          <a:prstGeom prst="rect">
            <a:avLst/>
          </a:prstGeom>
          <a:noFill/>
          <a:ln>
            <a:noFill/>
          </a:ln>
        </p:spPr>
      </p:pic>
      <p:sp>
        <p:nvSpPr>
          <p:cNvPr id="153" name="Shape 153"/>
          <p:cNvSpPr txBox="1"/>
          <p:nvPr/>
        </p:nvSpPr>
        <p:spPr>
          <a:xfrm>
            <a:off x="5114775" y="3569575"/>
            <a:ext cx="3794400" cy="1370100"/>
          </a:xfrm>
          <a:prstGeom prst="rect">
            <a:avLst/>
          </a:prstGeom>
          <a:noFill/>
          <a:ln>
            <a:noFill/>
          </a:ln>
        </p:spPr>
        <p:txBody>
          <a:bodyPr lIns="91425" tIns="91425" rIns="91425" bIns="91425" anchor="t" anchorCtr="0">
            <a:noAutofit/>
          </a:bodyPr>
          <a:lstStyle/>
          <a:p>
            <a:pPr lvl="0">
              <a:spcBef>
                <a:spcPts val="0"/>
              </a:spcBef>
              <a:buNone/>
            </a:pPr>
            <a:r>
              <a:rPr lang="en"/>
              <a:t>Digital Thermometer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159" name="Shape 159"/>
          <p:cNvSpPr txBox="1"/>
          <p:nvPr/>
        </p:nvSpPr>
        <p:spPr>
          <a:xfrm>
            <a:off x="6757750" y="293400"/>
            <a:ext cx="1917000" cy="1026900"/>
          </a:xfrm>
          <a:prstGeom prst="rect">
            <a:avLst/>
          </a:prstGeom>
          <a:noFill/>
          <a:ln>
            <a:noFill/>
          </a:ln>
        </p:spPr>
        <p:txBody>
          <a:bodyPr lIns="91425" tIns="91425" rIns="91425" bIns="91425" anchor="t" anchorCtr="0">
            <a:noAutofit/>
          </a:bodyPr>
          <a:lstStyle/>
          <a:p>
            <a:pPr lvl="0">
              <a:spcBef>
                <a:spcPts val="0"/>
              </a:spcBef>
              <a:buNone/>
            </a:pPr>
            <a:r>
              <a:rPr lang="en"/>
              <a:t>Food Thermometer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2053725" y="53475"/>
            <a:ext cx="4997425" cy="4997425"/>
          </a:xfrm>
          <a:prstGeom prst="rect">
            <a:avLst/>
          </a:prstGeom>
          <a:noFill/>
          <a:ln>
            <a:noFill/>
          </a:ln>
        </p:spPr>
      </p:pic>
      <p:sp>
        <p:nvSpPr>
          <p:cNvPr id="165" name="Shape 165"/>
          <p:cNvSpPr txBox="1"/>
          <p:nvPr/>
        </p:nvSpPr>
        <p:spPr>
          <a:xfrm>
            <a:off x="5965600" y="420525"/>
            <a:ext cx="2767500" cy="840900"/>
          </a:xfrm>
          <a:prstGeom prst="rect">
            <a:avLst/>
          </a:prstGeom>
          <a:noFill/>
          <a:ln>
            <a:noFill/>
          </a:ln>
        </p:spPr>
        <p:txBody>
          <a:bodyPr lIns="91425" tIns="91425" rIns="91425" bIns="91425" anchor="t" anchorCtr="0">
            <a:noAutofit/>
          </a:bodyPr>
          <a:lstStyle/>
          <a:p>
            <a:pPr lvl="0">
              <a:spcBef>
                <a:spcPts val="0"/>
              </a:spcBef>
              <a:buNone/>
            </a:pPr>
            <a:r>
              <a:rPr lang="en"/>
              <a:t>Exergen Temporal Scanner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a:blip r:embed="rId3">
            <a:alphaModFix/>
          </a:blip>
          <a:stretch>
            <a:fillRect/>
          </a:stretch>
        </p:blipFill>
        <p:spPr>
          <a:xfrm>
            <a:off x="987750" y="164800"/>
            <a:ext cx="7295650" cy="4899275"/>
          </a:xfrm>
          <a:prstGeom prst="rect">
            <a:avLst/>
          </a:prstGeom>
          <a:noFill/>
          <a:ln>
            <a:noFill/>
          </a:ln>
        </p:spPr>
      </p:pic>
      <p:sp>
        <p:nvSpPr>
          <p:cNvPr id="171" name="Shape 171"/>
          <p:cNvSpPr txBox="1"/>
          <p:nvPr/>
        </p:nvSpPr>
        <p:spPr>
          <a:xfrm>
            <a:off x="5691775" y="2826325"/>
            <a:ext cx="3393600" cy="1300800"/>
          </a:xfrm>
          <a:prstGeom prst="rect">
            <a:avLst/>
          </a:prstGeom>
          <a:noFill/>
          <a:ln>
            <a:noFill/>
          </a:ln>
        </p:spPr>
        <p:txBody>
          <a:bodyPr lIns="91425" tIns="91425" rIns="91425" bIns="91425" anchor="t" anchorCtr="0">
            <a:noAutofit/>
          </a:bodyPr>
          <a:lstStyle/>
          <a:p>
            <a:pPr lvl="0">
              <a:spcBef>
                <a:spcPts val="0"/>
              </a:spcBef>
              <a:buNone/>
            </a:pPr>
            <a:r>
              <a:rPr lang="en"/>
              <a:t>Infrared Thermometer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1096249" y="30"/>
            <a:ext cx="6806925" cy="5036500"/>
          </a:xfrm>
          <a:prstGeom prst="rect">
            <a:avLst/>
          </a:prstGeom>
          <a:noFill/>
          <a:ln>
            <a:noFill/>
          </a:ln>
        </p:spPr>
      </p:pic>
      <p:sp>
        <p:nvSpPr>
          <p:cNvPr id="177" name="Shape 177"/>
          <p:cNvSpPr txBox="1"/>
          <p:nvPr/>
        </p:nvSpPr>
        <p:spPr>
          <a:xfrm>
            <a:off x="4684475" y="2943675"/>
            <a:ext cx="3481500" cy="1379100"/>
          </a:xfrm>
          <a:prstGeom prst="rect">
            <a:avLst/>
          </a:prstGeom>
          <a:noFill/>
          <a:ln>
            <a:noFill/>
          </a:ln>
        </p:spPr>
        <p:txBody>
          <a:bodyPr lIns="91425" tIns="91425" rIns="91425" bIns="91425" anchor="t" anchorCtr="0">
            <a:noAutofit/>
          </a:bodyPr>
          <a:lstStyle/>
          <a:p>
            <a:pPr lvl="0">
              <a:spcBef>
                <a:spcPts val="0"/>
              </a:spcBef>
              <a:buNone/>
            </a:pPr>
            <a:r>
              <a:rPr lang="en"/>
              <a:t>Bi-Metallic Stem Thermometer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90250" y="488250"/>
            <a:ext cx="6227100" cy="4090800"/>
          </a:xfrm>
          <a:prstGeom prst="rect">
            <a:avLst/>
          </a:prstGeom>
        </p:spPr>
        <p:txBody>
          <a:bodyPr lIns="91425" tIns="91425" rIns="91425" bIns="91425" anchor="ctr" anchorCtr="0">
            <a:noAutofit/>
          </a:bodyPr>
          <a:lstStyle/>
          <a:p>
            <a:pPr lvl="0">
              <a:spcBef>
                <a:spcPts val="0"/>
              </a:spcBef>
              <a:buNone/>
            </a:pPr>
            <a:endParaRPr/>
          </a:p>
        </p:txBody>
      </p:sp>
      <p:sp>
        <p:nvSpPr>
          <p:cNvPr id="183" name="Shape 183" descr="Reading a thermometer video for children to learn - http://www.math4childrenplus.com/ - Teach kindergarten and 1st grade kids how to read a thermometer in a fun and practical way. Voice over by: asongaboutyou on fiverr.com. More practice at: http://www.ecosystemforkids.com/index.html" title="Reading a thermometer video for children to learn.">
            <a:hlinkClick r:id="rId3"/>
          </p:cNvPr>
          <p:cNvSpPr/>
          <p:nvPr/>
        </p:nvSpPr>
        <p:spPr>
          <a:xfrm>
            <a:off x="1339825" y="147625"/>
            <a:ext cx="6454575" cy="4840925"/>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Key Understandings	</a:t>
            </a:r>
          </a:p>
        </p:txBody>
      </p:sp>
      <p:sp>
        <p:nvSpPr>
          <p:cNvPr id="74" name="Shape 7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r>
              <a:rPr lang="en"/>
              <a:t>Matter has physical properties that can be observed and measured.</a:t>
            </a:r>
          </a:p>
          <a:p>
            <a:pPr marL="457200" lvl="0" indent="-228600" rtl="0">
              <a:spcBef>
                <a:spcPts val="0"/>
              </a:spcBef>
            </a:pPr>
            <a:r>
              <a:rPr lang="en"/>
              <a:t>What is temperature?</a:t>
            </a:r>
          </a:p>
          <a:p>
            <a:pPr marL="457200" lvl="0" indent="-228600" rtl="0">
              <a:spcBef>
                <a:spcPts val="0"/>
              </a:spcBef>
            </a:pPr>
            <a:r>
              <a:rPr lang="en"/>
              <a:t>How is temperature measured?</a:t>
            </a:r>
          </a:p>
          <a:p>
            <a:pPr marL="457200" lvl="0" indent="-228600">
              <a:spcBef>
                <a:spcPts val="0"/>
              </a:spcBef>
            </a:pPr>
            <a:r>
              <a:rPr lang="en"/>
              <a:t>Why is it important to be able to read a thermometer correctly?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60950" y="2065350"/>
            <a:ext cx="8222100" cy="1012800"/>
          </a:xfrm>
          <a:prstGeom prst="rect">
            <a:avLst/>
          </a:prstGeom>
        </p:spPr>
        <p:txBody>
          <a:bodyPr lIns="91425" tIns="91425" rIns="91425" bIns="91425" anchor="ctr" anchorCtr="0">
            <a:noAutofit/>
          </a:bodyPr>
          <a:lstStyle/>
          <a:p>
            <a:pPr lvl="0">
              <a:spcBef>
                <a:spcPts val="0"/>
              </a:spcBef>
              <a:buNone/>
            </a:pPr>
            <a:r>
              <a:rPr lang="en"/>
              <a:t>Estimate what you believe the room temperature might be at this moment.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Fahrenheit (℉) and Celsius (℃)</a:t>
            </a:r>
          </a:p>
        </p:txBody>
      </p:sp>
      <p:sp>
        <p:nvSpPr>
          <p:cNvPr id="194" name="Shape 194"/>
          <p:cNvSpPr txBox="1">
            <a:spLocks noGrp="1"/>
          </p:cNvSpPr>
          <p:nvPr>
            <p:ph type="body" idx="1"/>
          </p:nvPr>
        </p:nvSpPr>
        <p:spPr>
          <a:xfrm>
            <a:off x="2760325" y="1889750"/>
            <a:ext cx="3999900" cy="2710199"/>
          </a:xfrm>
          <a:prstGeom prst="rect">
            <a:avLst/>
          </a:prstGeom>
        </p:spPr>
        <p:txBody>
          <a:bodyPr lIns="91425" tIns="91425" rIns="91425" bIns="91425" anchor="t" anchorCtr="0">
            <a:noAutofit/>
          </a:bodyPr>
          <a:lstStyle/>
          <a:p>
            <a:pPr lvl="0">
              <a:spcBef>
                <a:spcPts val="0"/>
              </a:spcBef>
              <a:buNone/>
            </a:pPr>
            <a:r>
              <a:rPr lang="en" sz="2400"/>
              <a:t>These two symbols are abbreviations for Fahrenheit and Celsius.</a:t>
            </a:r>
          </a:p>
          <a:p>
            <a:pPr lvl="0">
              <a:spcBef>
                <a:spcPts val="0"/>
              </a:spcBef>
              <a:buNone/>
            </a:pPr>
            <a:r>
              <a:rPr lang="en" sz="2400"/>
              <a:t>Scientist typically measure temperature in ℃.</a:t>
            </a:r>
          </a:p>
          <a:p>
            <a:pPr lvl="0">
              <a:spcBef>
                <a:spcPts val="0"/>
              </a:spcBef>
              <a:buNone/>
            </a:pPr>
            <a:r>
              <a:rPr lang="en"/>
              <a:t> </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90250" y="488250"/>
            <a:ext cx="6227100" cy="4090800"/>
          </a:xfrm>
          <a:prstGeom prst="rect">
            <a:avLst/>
          </a:prstGeom>
        </p:spPr>
        <p:txBody>
          <a:bodyPr lIns="91425" tIns="91425" rIns="91425" bIns="91425" anchor="ctr" anchorCtr="0">
            <a:noAutofit/>
          </a:bodyPr>
          <a:lstStyle/>
          <a:p>
            <a:pPr lvl="0">
              <a:spcBef>
                <a:spcPts val="0"/>
              </a:spcBef>
              <a:buNone/>
            </a:pPr>
            <a:r>
              <a:rPr lang="en"/>
              <a:t>Complete the handout: Reading Scales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End of Activity Questions</a:t>
            </a:r>
          </a:p>
        </p:txBody>
      </p:sp>
      <p:sp>
        <p:nvSpPr>
          <p:cNvPr id="205" name="Shape 205"/>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a:spcBef>
                <a:spcPts val="0"/>
              </a:spcBef>
              <a:buSzPct val="100000"/>
              <a:buAutoNum type="arabicPeriod"/>
            </a:pPr>
            <a:r>
              <a:rPr lang="en" sz="2400"/>
              <a:t>What tool have we used today that can help us gather more information about matter?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11" name="Shape 211"/>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a:pPr>
            <a:r>
              <a:rPr lang="en" sz="2400"/>
              <a:t>Thermometer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17" name="Shape 217"/>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startAt="2"/>
            </a:pPr>
            <a:r>
              <a:rPr lang="en" sz="2400"/>
              <a:t>What are two different scales and units used to measure temperature?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23" name="Shape 223"/>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startAt="2"/>
            </a:pPr>
            <a:r>
              <a:rPr lang="en" sz="2400"/>
              <a:t>℃ and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29" name="Shape 229"/>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startAt="3"/>
            </a:pPr>
            <a:r>
              <a:rPr lang="en" sz="2400"/>
              <a:t>Why is it important to be able to read a thermometer correctly?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35" name="Shape 235"/>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startAt="3"/>
            </a:pPr>
            <a:r>
              <a:rPr lang="en" sz="2400"/>
              <a:t>Answers will vary.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41" name="Shape 241"/>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startAt="4"/>
            </a:pPr>
            <a:r>
              <a:rPr lang="en" sz="2400"/>
              <a:t>Why is it important for doctors and nurses, farmers, cooks, pilots, and parents to accurately read a thermometer?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Misconceptions	</a:t>
            </a:r>
          </a:p>
        </p:txBody>
      </p:sp>
      <p:sp>
        <p:nvSpPr>
          <p:cNvPr id="80" name="Shape 80"/>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pPr>
            <a:r>
              <a:rPr lang="en"/>
              <a:t>Students may think materials can only exhibit properties of one state of matter.</a:t>
            </a:r>
          </a:p>
          <a:p>
            <a:pPr marL="457200" lvl="0" indent="-228600">
              <a:spcBef>
                <a:spcPts val="0"/>
              </a:spcBef>
            </a:pPr>
            <a:r>
              <a:rPr lang="en"/>
              <a:t>Students may think that water disappears when it evaporates.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buNone/>
            </a:pPr>
            <a:r>
              <a:rPr lang="en"/>
              <a:t>End of Activity Questions</a:t>
            </a:r>
          </a:p>
        </p:txBody>
      </p:sp>
      <p:sp>
        <p:nvSpPr>
          <p:cNvPr id="247" name="Shape 247"/>
          <p:cNvSpPr txBox="1">
            <a:spLocks noGrp="1"/>
          </p:cNvSpPr>
          <p:nvPr>
            <p:ph type="body" idx="1"/>
          </p:nvPr>
        </p:nvSpPr>
        <p:spPr>
          <a:xfrm>
            <a:off x="471900" y="2620950"/>
            <a:ext cx="8505900" cy="2008200"/>
          </a:xfrm>
          <a:prstGeom prst="rect">
            <a:avLst/>
          </a:prstGeom>
        </p:spPr>
        <p:txBody>
          <a:bodyPr lIns="91425" tIns="91425" rIns="91425" bIns="91425" anchor="t" anchorCtr="0">
            <a:noAutofit/>
          </a:bodyPr>
          <a:lstStyle/>
          <a:p>
            <a:pPr marL="457200" lvl="0" indent="-381000" rtl="0">
              <a:spcBef>
                <a:spcPts val="0"/>
              </a:spcBef>
              <a:buSzPct val="100000"/>
              <a:buAutoNum type="arabicPeriod" startAt="4"/>
            </a:pPr>
            <a:r>
              <a:rPr lang="en" sz="2400"/>
              <a:t>Answers will vary.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Interactive Fun Online</a:t>
            </a:r>
          </a:p>
        </p:txBody>
      </p:sp>
      <p:sp>
        <p:nvSpPr>
          <p:cNvPr id="253" name="Shape 25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Interactive Thermometer</a:t>
            </a:r>
          </a:p>
          <a:p>
            <a:pPr lvl="0">
              <a:spcBef>
                <a:spcPts val="0"/>
              </a:spcBef>
              <a:buNone/>
            </a:pPr>
            <a:r>
              <a:rPr lang="en" u="sng">
                <a:solidFill>
                  <a:schemeClr val="hlink"/>
                </a:solidFill>
                <a:hlinkClick r:id="rId3"/>
              </a:rPr>
              <a:t>https://www.mathsisfun.com/measure/thermometer.html</a:t>
            </a:r>
          </a:p>
          <a:p>
            <a:pPr lvl="0">
              <a:spcBef>
                <a:spcPts val="0"/>
              </a:spcBef>
              <a:buNone/>
            </a:pPr>
            <a:r>
              <a:rPr lang="en" u="sng">
                <a:solidFill>
                  <a:schemeClr val="hlink"/>
                </a:solidFill>
                <a:hlinkClick r:id="rId4"/>
              </a:rPr>
              <a:t>Thermometer Quiz</a:t>
            </a:r>
          </a:p>
          <a:p>
            <a:pPr lvl="0">
              <a:spcBef>
                <a:spcPts val="0"/>
              </a:spcBef>
              <a:buNone/>
            </a:pPr>
            <a:r>
              <a:rPr lang="en" u="sng">
                <a:solidFill>
                  <a:schemeClr val="hlink"/>
                </a:solidFill>
                <a:hlinkClick r:id="rId5"/>
              </a:rPr>
              <a:t>Thermo Quiz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Temperature</a:t>
            </a:r>
          </a:p>
        </p:txBody>
      </p:sp>
      <p:sp>
        <p:nvSpPr>
          <p:cNvPr id="86" name="Shape 86"/>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lvl="0">
              <a:spcBef>
                <a:spcPts val="0"/>
              </a:spcBef>
              <a:buNone/>
            </a:pPr>
            <a:r>
              <a:rPr lang="en" sz="2400"/>
              <a:t>A measure of how hot or cold something is.</a:t>
            </a:r>
          </a:p>
        </p:txBody>
      </p:sp>
      <p:sp>
        <p:nvSpPr>
          <p:cNvPr id="87" name="Shape 87"/>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sp>
        <p:nvSpPr>
          <p:cNvPr id="88" name="Shape 88" descr="THE THERMOMETER SONG  A song for kids about temperature, hot/cold, etc...   To purchase this song in video format (.mp4) or audio format (.m4a), please visit www.harrykindergartenmusic.com!  WWW.HARRYKINDERGARTENMUSIC.COM Hip songs &amp; videos for the K-2 classroom!  - Most videos on my website: $2.49 - All audio files on my website: $1.00 - Audio/video song packs for a discounted price also available!   Check out the Harry Kindergarten Music FACEBOOK page! www.facebook.com/groups/harrykindergarten  To contact Mr. Harry about a speaking engagement for teachers, or if you have any other questions/comments, please contact pete@harrykindergartenmusic.com.   *Disclaimer: Videos produced and shared by Harry Kindergarten Music are intended to be shown on the official HARRY KINDERGARTEN MUSIC YouTube channel and are NOT to be uploaded anywhere else.  Please do NOT rip videos off of my channel and put them on yours.  If YouTube is blocked in your school district, I graciously ask you to purchase the video or audio files from my website shown above.  Happy teaching!  Enjoy!  Q: Can my class perform a &quot;Harry Kindergarten song&quot; for an audience? A: If you desire to have your class or group of students perform one of my “Harry Kindergarten” songs for an audience, please note that there is a $6.00 PERFORMANCE FEE.  Here are some hypothetical examples of performance groups: * Students perform a song for an audience during a graduation ceremony. * Students perform a song for an audience during a school or community talent show. * Students perform a song for an audience during a school assembly. If you are unsure if you need to purchase a performance license or not, please inquire at: pete@harrykindergartenmusic.com.  If you want more details about using a song multiple years or multiple classes, etc., e-mail me for a detailed PDF file.    $6.00 can be sent to:  Harry Kindergarten Music, LLC  508 Stewart Street  Bellwood, PA  16617" title="The Thermometer Song (song for kids about temperature)">
            <a:hlinkClick r:id="rId3"/>
          </p:cNvPr>
          <p:cNvSpPr/>
          <p:nvPr/>
        </p:nvSpPr>
        <p:spPr>
          <a:xfrm>
            <a:off x="4471800" y="1629850"/>
            <a:ext cx="4572000" cy="3429000"/>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Energy</a:t>
            </a:r>
          </a:p>
        </p:txBody>
      </p:sp>
      <p:sp>
        <p:nvSpPr>
          <p:cNvPr id="94" name="Shape 94"/>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lvl="0">
              <a:spcBef>
                <a:spcPts val="0"/>
              </a:spcBef>
              <a:buNone/>
            </a:pPr>
            <a:endParaRPr/>
          </a:p>
        </p:txBody>
      </p:sp>
      <p:sp>
        <p:nvSpPr>
          <p:cNvPr id="95" name="Shape 95"/>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r>
              <a:rPr lang="en" sz="3000"/>
              <a:t>The ability to change matter.</a:t>
            </a:r>
          </a:p>
        </p:txBody>
      </p:sp>
      <p:sp>
        <p:nvSpPr>
          <p:cNvPr id="96" name="Shape 96" descr="Learn everything about Energy in detail with Dr. Binocs.  Hello friends, feeling all energetic? So tune into today's episode and know amazing things about Energy with your very own Dr. Binocs!  Share on Facebook - https://goo.gl/kEOoIh Tweet about this - https://goo.gl/t9m7CI  Catch More Of Dr.Binocs - https://goo.gl/SXhLmc  To Watch Popular Nursery Rhymes Go To - https://goo.gl/CV0Xoo  To Watch Alphabet Rhymes Go To - https://goo.gl/qmIRLv  To Watch Compilations Go To - https://goo.gl/nW3kw9  Watch Popular Nursery Rhymes with Lyrics - https://goo.gl/A7kEmO  Subscribe : http://www.youtube.com/subscription_center?add_user=peekaboo  Like our Facebook page: https://www.facebook.com/peekabootv/  Voice-Over Artist: Joseph D'Souza Script Writer: Sreejoni Nag Background Score: Agnel Roman, Mayur Bakshi Sound Engineer: Mayur Bakshi Animation: Qanka Animation Studio Creative Team (Rajshri): Kavya Krishnaswamy, Alisha Baghel, Sreejoni Nag Producer: Rajjat A. Barjatya Copyrights and Publishing: Rajshri Entertainment Private Limited All rights reserved." title="Energy | The Dr. Binocs Show | Educational Videos For Kids">
            <a:hlinkClick r:id="rId3"/>
          </p:cNvPr>
          <p:cNvSpPr/>
          <p:nvPr/>
        </p:nvSpPr>
        <p:spPr>
          <a:xfrm>
            <a:off x="122250" y="1754212"/>
            <a:ext cx="4349550" cy="3262162"/>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Water Vapor	</a:t>
            </a:r>
          </a:p>
        </p:txBody>
      </p:sp>
      <p:sp>
        <p:nvSpPr>
          <p:cNvPr id="102" name="Shape 102"/>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lvl="0">
              <a:spcBef>
                <a:spcPts val="0"/>
              </a:spcBef>
              <a:buNone/>
            </a:pPr>
            <a:r>
              <a:rPr lang="en" sz="2400"/>
              <a:t>The gas state of water.</a:t>
            </a:r>
          </a:p>
        </p:txBody>
      </p:sp>
      <p:sp>
        <p:nvSpPr>
          <p:cNvPr id="103" name="Shape 103"/>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sp>
        <p:nvSpPr>
          <p:cNvPr id="104" name="Shape 104" descr="Learn about our friendly water droplets that appear on our vessels where the animated characters teach you about water vapour with pictures and sounds.  This is a product of Mexus Education Pvt. Ltd., an education innovations company based in Mumbai, India. http://www.mexuseducation.com, http://www.ikenstore.in" title="Water Vapour">
            <a:hlinkClick r:id="rId3"/>
          </p:cNvPr>
          <p:cNvSpPr/>
          <p:nvPr/>
        </p:nvSpPr>
        <p:spPr>
          <a:xfrm>
            <a:off x="4471800" y="1714500"/>
            <a:ext cx="4390274" cy="3292700"/>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Evaporation</a:t>
            </a:r>
          </a:p>
        </p:txBody>
      </p:sp>
      <p:sp>
        <p:nvSpPr>
          <p:cNvPr id="110" name="Shape 110"/>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r>
              <a:rPr lang="en" sz="2400"/>
              <a:t>The process of changing from a liquid to a gas.</a:t>
            </a:r>
          </a:p>
        </p:txBody>
      </p:sp>
      <p:sp>
        <p:nvSpPr>
          <p:cNvPr id="112" name="Shape 112" descr="EVAPORATION Evaporation is a process by which water gets converted from a liquid form to vapor form. Evaporation of oceans accounts to 80% of water delivered as precipitation with balance occurring on land, inland waters and plants surfaces.  Experiment: Place a beaker of water on a stove. Let the water boil. If you continue to heat the water it turns into steam and evaporates. Add some spoons of salt into water. Stir the water well, the salt gets dissolved. On heating the salt solution, the water gets evaporated leaving the salt behind. Common salt is one among them. When sea water is allowed to stand in shallow pits, water gets heated by the sunlight and slowly turns into water vapor by evaporation. In a few days water evaporates leaving the water behind leaving the salts completely. Common salt is then obtained from this mixture by further purification." title="Evaporation - Elementary Science">
            <a:hlinkClick r:id="rId3"/>
          </p:cNvPr>
          <p:cNvSpPr/>
          <p:nvPr/>
        </p:nvSpPr>
        <p:spPr>
          <a:xfrm>
            <a:off x="56225" y="1766875"/>
            <a:ext cx="4295725" cy="32218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Condensation</a:t>
            </a:r>
          </a:p>
        </p:txBody>
      </p:sp>
      <p:sp>
        <p:nvSpPr>
          <p:cNvPr id="118" name="Shape 118"/>
          <p:cNvSpPr txBox="1">
            <a:spLocks noGrp="1"/>
          </p:cNvSpPr>
          <p:nvPr>
            <p:ph type="body" idx="1"/>
          </p:nvPr>
        </p:nvSpPr>
        <p:spPr>
          <a:xfrm>
            <a:off x="471900" y="1919075"/>
            <a:ext cx="3999900" cy="2710199"/>
          </a:xfrm>
          <a:prstGeom prst="rect">
            <a:avLst/>
          </a:prstGeom>
        </p:spPr>
        <p:txBody>
          <a:bodyPr lIns="91425" tIns="91425" rIns="91425" bIns="91425" anchor="t" anchorCtr="0">
            <a:noAutofit/>
          </a:bodyPr>
          <a:lstStyle/>
          <a:p>
            <a:pPr lvl="0">
              <a:spcBef>
                <a:spcPts val="0"/>
              </a:spcBef>
              <a:buNone/>
            </a:pPr>
            <a:r>
              <a:rPr lang="en" sz="2400"/>
              <a:t>The process of changing from a gas to a liquid.</a:t>
            </a:r>
          </a:p>
        </p:txBody>
      </p:sp>
      <p:sp>
        <p:nvSpPr>
          <p:cNvPr id="119" name="Shape 119"/>
          <p:cNvSpPr txBox="1">
            <a:spLocks noGrp="1"/>
          </p:cNvSpPr>
          <p:nvPr>
            <p:ph type="body" idx="2"/>
          </p:nvPr>
        </p:nvSpPr>
        <p:spPr>
          <a:xfrm>
            <a:off x="4694250" y="1919075"/>
            <a:ext cx="3999900" cy="2710199"/>
          </a:xfrm>
          <a:prstGeom prst="rect">
            <a:avLst/>
          </a:prstGeom>
        </p:spPr>
        <p:txBody>
          <a:bodyPr lIns="91425" tIns="91425" rIns="91425" bIns="91425" anchor="t" anchorCtr="0">
            <a:noAutofit/>
          </a:bodyPr>
          <a:lstStyle/>
          <a:p>
            <a:pPr lvl="0">
              <a:spcBef>
                <a:spcPts val="0"/>
              </a:spcBef>
              <a:buNone/>
            </a:pPr>
            <a:endParaRPr/>
          </a:p>
        </p:txBody>
      </p:sp>
      <p:sp>
        <p:nvSpPr>
          <p:cNvPr id="120" name="Shape 120" descr="Condensation appears when moisture in the air, commonly known as humidity, collects on a cool surface as mist or water droplets." title="What is Condensation?">
            <a:hlinkClick r:id="rId3"/>
          </p:cNvPr>
          <p:cNvSpPr/>
          <p:nvPr/>
        </p:nvSpPr>
        <p:spPr>
          <a:xfrm>
            <a:off x="4525550" y="1714500"/>
            <a:ext cx="4572000" cy="3429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60950" y="2065350"/>
            <a:ext cx="8222100" cy="1012800"/>
          </a:xfrm>
          <a:prstGeom prst="rect">
            <a:avLst/>
          </a:prstGeom>
        </p:spPr>
        <p:txBody>
          <a:bodyPr lIns="91425" tIns="91425" rIns="91425" bIns="91425" anchor="ctr" anchorCtr="0">
            <a:noAutofit/>
          </a:bodyPr>
          <a:lstStyle/>
          <a:p>
            <a:pPr lvl="0">
              <a:spcBef>
                <a:spcPts val="0"/>
              </a:spcBef>
              <a:buNone/>
            </a:pPr>
            <a:r>
              <a:rPr lang="en"/>
              <a:t>Where have you seen a thermometer used before?</a:t>
            </a: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337</Words>
  <Application>Microsoft Office PowerPoint</Application>
  <PresentationFormat>On-screen Show (16:9)</PresentationFormat>
  <Paragraphs>57</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Roboto</vt:lpstr>
      <vt:lpstr>Arial</vt:lpstr>
      <vt:lpstr>material</vt:lpstr>
      <vt:lpstr>Investigating Matter and Change</vt:lpstr>
      <vt:lpstr>Key Understandings </vt:lpstr>
      <vt:lpstr>Misconceptions </vt:lpstr>
      <vt:lpstr>Temperature</vt:lpstr>
      <vt:lpstr>Energy</vt:lpstr>
      <vt:lpstr>Water Vapor </vt:lpstr>
      <vt:lpstr>Evaporation</vt:lpstr>
      <vt:lpstr>Condensation</vt:lpstr>
      <vt:lpstr>Where have you seen a thermometer used before?</vt:lpstr>
      <vt:lpstr>Scientist use temperature and changes in temperature to describe and learn more about matter.</vt:lpstr>
      <vt:lpstr>Different Types of Thermometers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 what you believe the room temperature might be at this moment.</vt:lpstr>
      <vt:lpstr>Fahrenheit (℉) and Celsius (℃)</vt:lpstr>
      <vt:lpstr>Complete the handout: Reading Scales</vt:lpstr>
      <vt:lpstr>End of Activity Questions</vt:lpstr>
      <vt:lpstr>End of Activity Questions</vt:lpstr>
      <vt:lpstr>End of Activity Questions</vt:lpstr>
      <vt:lpstr>End of Activity Questions</vt:lpstr>
      <vt:lpstr>End of Activity Questions</vt:lpstr>
      <vt:lpstr>End of Activity Questions</vt:lpstr>
      <vt:lpstr>End of Activity Questions</vt:lpstr>
      <vt:lpstr>End of Activity Questions</vt:lpstr>
      <vt:lpstr>Interactive Fun Online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Matter and Change</dc:title>
  <dc:creator>Dani Stone</dc:creator>
  <cp:lastModifiedBy>Leslie Browning</cp:lastModifiedBy>
  <cp:revision>1</cp:revision>
  <dcterms:modified xsi:type="dcterms:W3CDTF">2016-10-19T16:07:02Z</dcterms:modified>
</cp:coreProperties>
</file>